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  <p:sldMasterId id="2147483666" r:id="rId2"/>
    <p:sldMasterId id="2147483667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318" r:id="rId8"/>
    <p:sldId id="319" r:id="rId9"/>
    <p:sldId id="262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17" r:id="rId22"/>
    <p:sldId id="311" r:id="rId23"/>
    <p:sldId id="296" r:id="rId24"/>
    <p:sldId id="261" r:id="rId25"/>
    <p:sldId id="263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思涵" initials="李" lastIdx="9" clrIdx="0">
    <p:extLst>
      <p:ext uri="{19B8F6BF-5375-455C-9EA6-DF929625EA0E}">
        <p15:presenceInfo xmlns:p15="http://schemas.microsoft.com/office/powerpoint/2012/main" userId="75cae3e18805d7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3" y="3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359eb7e9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6359eb7e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9810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6018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592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9889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4077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537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151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2574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770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9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6e26be4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636e26be4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3841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6e26be4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g636e26be4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233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6e26be4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g636e26be4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36e26be4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636e26be4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36e26be4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636e26be4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36e26be4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636e26be4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36e26be4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636e26be4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663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36e26be4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636e26be4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026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118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540" y="4627318"/>
            <a:ext cx="1382860" cy="24003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1">
  <p:cSld name="Content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">
  <p:cSld name="Content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540" y="4627318"/>
            <a:ext cx="1382860" cy="24003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1">
  <p:cSld name="Content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">
  <p:cSld name="Content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02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4455936" y="846272"/>
            <a:ext cx="45660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" sz="4000" b="1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SMA </a:t>
            </a:r>
            <a:r>
              <a:rPr lang="en" sz="40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&amp; </a:t>
            </a:r>
            <a:endParaRPr sz="40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" sz="40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HULL TRADING</a:t>
            </a:r>
            <a:endParaRPr sz="40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endParaRPr sz="40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" sz="3200" b="1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Week 2 </a:t>
            </a:r>
            <a:endParaRPr sz="3200" b="1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928D2-5B31-4EC5-9E52-4B18C8C7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81" y="1145083"/>
            <a:ext cx="6639638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C4CEC-4D32-44A9-A012-5C56B602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46" y="1145083"/>
            <a:ext cx="6664707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6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3886A-6FBC-445A-9BFA-5DEE5C79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68" y="1145083"/>
            <a:ext cx="6711263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9D203-6438-48DF-8C32-2E693B57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74" y="1145083"/>
            <a:ext cx="6675451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4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EB50F-D509-4C78-9FDC-3A3B5EE2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21" y="1145083"/>
            <a:ext cx="6693357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15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4367C-5210-46A8-8E7B-A577CBFB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81" y="1145083"/>
            <a:ext cx="6639638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2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92560-F0D6-419B-9B4B-B8C6BCBE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809" y="1145083"/>
            <a:ext cx="6650382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8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S-Score Metrics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B64DF-11C5-4CE4-98B5-C8DC82409DA7}"/>
              </a:ext>
            </a:extLst>
          </p:cNvPr>
          <p:cNvSpPr txBox="1"/>
          <p:nvPr/>
        </p:nvSpPr>
        <p:spPr>
          <a:xfrm>
            <a:off x="4873305" y="961786"/>
            <a:ext cx="40529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S-Score is the normalized value of S-Volume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S-Volatility: 20-day moving average of “S” (exponentially-weighted sentiment estimate)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S-Buzz is the measurement of unusual volume activity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F2138C-9877-4966-BDBE-D119A78855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835" y="935479"/>
            <a:ext cx="4327634" cy="33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4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BD62580-FFC1-4E8E-9825-717ECB5CA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3" t="11212" r="8921" b="12830"/>
          <a:stretch/>
        </p:blipFill>
        <p:spPr>
          <a:xfrm>
            <a:off x="623027" y="749736"/>
            <a:ext cx="7897945" cy="36400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A7E436-435A-4F48-896C-894EC956A321}"/>
              </a:ext>
            </a:extLst>
          </p:cNvPr>
          <p:cNvSpPr/>
          <p:nvPr/>
        </p:nvSpPr>
        <p:spPr>
          <a:xfrm>
            <a:off x="207748" y="84928"/>
            <a:ext cx="8095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lang="en-US" sz="36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S-Score(Close) – Close to Close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715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5712582" cy="122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Lets zoom in…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0075F3DA-D33C-488F-BDCC-082FBE454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66" y="912322"/>
            <a:ext cx="5826235" cy="194207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0AEFF7-1A63-4577-A278-AA317780A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73" y="2830496"/>
            <a:ext cx="5826235" cy="2131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C5CC46-7A1C-4FDF-A0E4-282BDA463962}"/>
              </a:ext>
            </a:extLst>
          </p:cNvPr>
          <p:cNvSpPr txBox="1"/>
          <p:nvPr/>
        </p:nvSpPr>
        <p:spPr>
          <a:xfrm>
            <a:off x="6283534" y="888418"/>
            <a:ext cx="2825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Notice that some peaks in the S-Score is followed by a peak in the returns for both open-open and close-close	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4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2772665" y="9273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500"/>
              <a:buFont typeface="Georgia"/>
              <a:buAutoNum type="arabicPeriod"/>
            </a:pPr>
            <a:r>
              <a:rPr lang="en-US" sz="35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35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Distribution</a:t>
            </a:r>
            <a:endParaRPr sz="35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1847150" y="1745860"/>
            <a:ext cx="62061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en" sz="35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35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S-Volume Analysis </a:t>
            </a:r>
            <a:endParaRPr sz="3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2"/>
          <p:cNvSpPr txBox="1"/>
          <p:nvPr/>
        </p:nvSpPr>
        <p:spPr>
          <a:xfrm>
            <a:off x="2646000" y="2604340"/>
            <a:ext cx="62061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 </a:t>
            </a:r>
            <a:r>
              <a:rPr lang="en-US" sz="35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S-Score </a:t>
            </a:r>
            <a:r>
              <a:rPr lang="en-US" sz="35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Metrics</a:t>
            </a:r>
            <a:endParaRPr sz="3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1847150" y="3422822"/>
            <a:ext cx="72768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4.   </a:t>
            </a:r>
            <a:r>
              <a:rPr lang="en-US" sz="35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Stationarity</a:t>
            </a:r>
            <a:endParaRPr sz="3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2"/>
          <p:cNvSpPr/>
          <p:nvPr/>
        </p:nvSpPr>
        <p:spPr>
          <a:xfrm>
            <a:off x="2646000" y="1029103"/>
            <a:ext cx="667200" cy="463200"/>
          </a:xfrm>
          <a:prstGeom prst="ellipse">
            <a:avLst/>
          </a:prstGeom>
          <a:noFill/>
          <a:ln w="38100" cap="flat" cmpd="sng">
            <a:solidFill>
              <a:srgbClr val="E84A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/>
          <p:nvPr/>
        </p:nvSpPr>
        <p:spPr>
          <a:xfrm>
            <a:off x="1807800" y="1954116"/>
            <a:ext cx="667200" cy="463200"/>
          </a:xfrm>
          <a:prstGeom prst="ellipse">
            <a:avLst/>
          </a:prstGeom>
          <a:noFill/>
          <a:ln w="38100" cap="flat" cmpd="sng">
            <a:solidFill>
              <a:srgbClr val="E84A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2569800" y="2895291"/>
            <a:ext cx="667200" cy="463200"/>
          </a:xfrm>
          <a:prstGeom prst="ellipse">
            <a:avLst/>
          </a:prstGeom>
          <a:noFill/>
          <a:ln w="38100" cap="flat" cmpd="sng">
            <a:solidFill>
              <a:srgbClr val="E84A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/>
          <p:nvPr/>
        </p:nvSpPr>
        <p:spPr>
          <a:xfrm>
            <a:off x="1884000" y="3723197"/>
            <a:ext cx="667200" cy="463200"/>
          </a:xfrm>
          <a:prstGeom prst="ellipse">
            <a:avLst/>
          </a:prstGeom>
          <a:noFill/>
          <a:ln w="38100" cap="flat" cmpd="sng">
            <a:solidFill>
              <a:srgbClr val="E84A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22"/>
          <p:cNvCxnSpPr>
            <a:stCxn id="82" idx="3"/>
            <a:endCxn id="83" idx="0"/>
          </p:cNvCxnSpPr>
          <p:nvPr/>
        </p:nvCxnSpPr>
        <p:spPr>
          <a:xfrm flipH="1">
            <a:off x="2141309" y="1424469"/>
            <a:ext cx="602400" cy="529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22"/>
          <p:cNvCxnSpPr>
            <a:stCxn id="83" idx="4"/>
            <a:endCxn id="84" idx="1"/>
          </p:cNvCxnSpPr>
          <p:nvPr/>
        </p:nvCxnSpPr>
        <p:spPr>
          <a:xfrm>
            <a:off x="2141400" y="2417316"/>
            <a:ext cx="526200" cy="545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22"/>
          <p:cNvCxnSpPr>
            <a:stCxn id="84" idx="3"/>
            <a:endCxn id="85" idx="0"/>
          </p:cNvCxnSpPr>
          <p:nvPr/>
        </p:nvCxnSpPr>
        <p:spPr>
          <a:xfrm flipH="1">
            <a:off x="2217509" y="3290657"/>
            <a:ext cx="450000" cy="432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22"/>
          <p:cNvSpPr txBox="1">
            <a:spLocks noGrp="1"/>
          </p:cNvSpPr>
          <p:nvPr>
            <p:ph type="title" idx="2"/>
          </p:nvPr>
        </p:nvSpPr>
        <p:spPr>
          <a:xfrm>
            <a:off x="1884000" y="95663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Today’s Outline</a:t>
            </a:r>
            <a:endParaRPr sz="44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S-Delta: Noisy?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EB92762-4D4F-42A8-82C5-0C16BFA8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9" y="801340"/>
            <a:ext cx="6124903" cy="2041634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7420CD00-A85D-40A3-B6BA-66DAC0E3D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4" y="2375336"/>
            <a:ext cx="6152713" cy="20509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A83905-BD7B-4671-A36A-4E15CA3C4534}"/>
              </a:ext>
            </a:extLst>
          </p:cNvPr>
          <p:cNvSpPr txBox="1"/>
          <p:nvPr/>
        </p:nvSpPr>
        <p:spPr>
          <a:xfrm>
            <a:off x="6277410" y="890090"/>
            <a:ext cx="282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200" dirty="0"/>
              <a:t>S-Delta measures the change in S-Score over a lookback period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200" dirty="0"/>
              <a:t>Does not seem to give any glaring indicators or helpful information	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822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2286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E84A27"/>
              </a:buClr>
              <a:buSzPts val="4400"/>
            </a:pP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-US" altLang="zh-C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St</a:t>
            </a:r>
            <a:r>
              <a:rPr lang="en-US" altLang="zh-CN" sz="4400" b="1" dirty="0" err="1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ationarity</a:t>
            </a:r>
            <a:r>
              <a:rPr lang="zh-CN" alt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check</a:t>
            </a:r>
            <a:r>
              <a:rPr lang="zh-CN" alt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21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0B0AC-DAFF-DB49-B90C-43A8A82E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" y="1045283"/>
            <a:ext cx="5688357" cy="27284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1A7BF3-E150-3B41-9298-4AD1FCCF0AAA}"/>
              </a:ext>
            </a:extLst>
          </p:cNvPr>
          <p:cNvSpPr/>
          <p:nvPr/>
        </p:nvSpPr>
        <p:spPr>
          <a:xfrm>
            <a:off x="3947267" y="1950488"/>
            <a:ext cx="1813802" cy="2700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B4D92-33AC-47A4-B43E-9BF9FDB68E60}"/>
              </a:ext>
            </a:extLst>
          </p:cNvPr>
          <p:cNvSpPr txBox="1"/>
          <p:nvPr/>
        </p:nvSpPr>
        <p:spPr>
          <a:xfrm>
            <a:off x="5936465" y="1092177"/>
            <a:ext cx="303021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200" dirty="0"/>
              <a:t>U</a:t>
            </a:r>
            <a:r>
              <a:rPr lang="en-US" dirty="0"/>
              <a:t>se </a:t>
            </a:r>
            <a:r>
              <a:rPr lang="en-US" dirty="0" err="1"/>
              <a:t>ADF</a:t>
            </a:r>
            <a:r>
              <a:rPr lang="en-US" dirty="0"/>
              <a:t> test Method. </a:t>
            </a:r>
          </a:p>
          <a:p>
            <a:pPr marL="285750" lvl="1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The T-stats should be smaller than 0.05 at 95% confidence level. </a:t>
            </a:r>
          </a:p>
          <a:p>
            <a:pPr marL="285750" lvl="1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in this case it is so small that we can say it's definitely stationary. </a:t>
            </a:r>
          </a:p>
          <a:p>
            <a:pPr marL="285750" lvl="1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p-value should be as small as possible as well, which is true.</a:t>
            </a:r>
            <a:r>
              <a:rPr lang="en-US" sz="1200" dirty="0"/>
              <a:t>	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78764-E89F-44F4-B39A-28D396BC60A4}"/>
              </a:ext>
            </a:extLst>
          </p:cNvPr>
          <p:cNvSpPr/>
          <p:nvPr/>
        </p:nvSpPr>
        <p:spPr>
          <a:xfrm>
            <a:off x="3947267" y="1680417"/>
            <a:ext cx="1813802" cy="2700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86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2286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</a:pP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4.</a:t>
            </a: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St</a:t>
            </a:r>
            <a:r>
              <a:rPr lang="en-US" altLang="zh-CN" sz="4400" b="1" dirty="0" err="1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ationarity</a:t>
            </a:r>
            <a:r>
              <a:rPr lang="zh-CN" alt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check</a:t>
            </a:r>
            <a:r>
              <a:rPr lang="zh-CN" alt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8FE1C8-B5D6-6044-BB8F-2CD7460E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8" y="1156288"/>
            <a:ext cx="8910124" cy="1962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F4D1B-5B01-43E9-B3BE-1DF9656455CC}"/>
              </a:ext>
            </a:extLst>
          </p:cNvPr>
          <p:cNvSpPr txBox="1"/>
          <p:nvPr/>
        </p:nvSpPr>
        <p:spPr>
          <a:xfrm>
            <a:off x="29600" y="3396863"/>
            <a:ext cx="6732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ADF</a:t>
            </a:r>
            <a:r>
              <a:rPr lang="en-US" dirty="0"/>
              <a:t> test on every data-set and every factor. This is the result.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129448" y="84794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" sz="4400" b="1" i="0" u="none" strike="noStrike" cap="non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DF184-CD1E-464C-A7D1-0A996E74A400}"/>
              </a:ext>
            </a:extLst>
          </p:cNvPr>
          <p:cNvSpPr txBox="1"/>
          <p:nvPr/>
        </p:nvSpPr>
        <p:spPr>
          <a:xfrm>
            <a:off x="164669" y="938457"/>
            <a:ext cx="8224863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Proved most of data is stationary so we can potentially use time-series models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Depending on importance of S-volume, we might want to reconsider the tickers we initially picked. </a:t>
            </a:r>
          </a:p>
          <a:p>
            <a:pPr marL="285750" lvl="3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Top-25 in Avg. S-volume make up </a:t>
            </a:r>
            <a:r>
              <a:rPr lang="en-US" i="1" u="sng" dirty="0"/>
              <a:t>32% of the Total Avg. S-volume</a:t>
            </a:r>
            <a:r>
              <a:rPr lang="en-US" dirty="0"/>
              <a:t>. </a:t>
            </a:r>
          </a:p>
          <a:p>
            <a:pPr marL="285750" lvl="4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Vectors Gold Miners ETF </a:t>
            </a:r>
            <a:r>
              <a:rPr lang="en-US" b="1" dirty="0"/>
              <a:t>(</a:t>
            </a:r>
            <a:r>
              <a:rPr lang="en-US" b="1" dirty="0" err="1"/>
              <a:t>GDX</a:t>
            </a:r>
            <a:r>
              <a:rPr lang="en-US" b="1" dirty="0"/>
              <a:t>) </a:t>
            </a:r>
            <a:r>
              <a:rPr lang="en-US" dirty="0"/>
              <a:t>and </a:t>
            </a:r>
            <a:r>
              <a:rPr lang="en-US" dirty="0" err="1"/>
              <a:t>SPDR</a:t>
            </a:r>
            <a:r>
              <a:rPr lang="en-US" dirty="0"/>
              <a:t> Financial Select (</a:t>
            </a:r>
            <a:r>
              <a:rPr lang="en-US" b="1" dirty="0" err="1"/>
              <a:t>XLF</a:t>
            </a:r>
            <a:r>
              <a:rPr lang="en-US" b="1" dirty="0"/>
              <a:t>)</a:t>
            </a:r>
            <a:r>
              <a:rPr lang="en-US" dirty="0"/>
              <a:t> are the only 2 tickers in</a:t>
            </a:r>
            <a:br>
              <a:rPr lang="en-US" dirty="0"/>
            </a:br>
            <a:r>
              <a:rPr lang="en-US" dirty="0"/>
              <a:t>current analysis</a:t>
            </a:r>
            <a:br>
              <a:rPr lang="en-US" dirty="0"/>
            </a:br>
            <a:endParaRPr lang="en-US" sz="700" dirty="0"/>
          </a:p>
          <a:p>
            <a:pPr marL="285750" lvl="3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Correlation analysis (ETF heatmap) shows that we can’t use a model that relies on correlation (ETFs do not give good inference)</a:t>
            </a:r>
          </a:p>
          <a:p>
            <a:pPr marL="285750" lvl="3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S-Score shows some promise for prediction and forecasting. Theory needs more rigorous testing. </a:t>
            </a:r>
          </a:p>
          <a:p>
            <a:pPr marL="285750" lvl="3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/>
        </p:nvSpPr>
        <p:spPr>
          <a:xfrm>
            <a:off x="0" y="0"/>
            <a:ext cx="62061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</a:t>
            </a:r>
            <a:r>
              <a:rPr lang="en" sz="4400" b="1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Factors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224" y="820800"/>
            <a:ext cx="7535551" cy="33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/>
        </p:nvSpPr>
        <p:spPr>
          <a:xfrm>
            <a:off x="0" y="0"/>
            <a:ext cx="62061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737" y="863825"/>
            <a:ext cx="7246525" cy="35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286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AutoNum type="arabicPeriod"/>
            </a:pPr>
            <a:r>
              <a:rPr lang="e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</a:t>
            </a: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Distribution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B8690D-C856-4EFE-9AC5-F5C61A94F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4" t="982"/>
          <a:stretch/>
        </p:blipFill>
        <p:spPr>
          <a:xfrm>
            <a:off x="274668" y="775041"/>
            <a:ext cx="1546418" cy="1605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6EE35F-76CF-4B1A-A268-F56C464C7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624" y="760320"/>
            <a:ext cx="1649357" cy="16214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8E3D04-2F09-4FE0-8EC4-F8BE46CC4387}"/>
              </a:ext>
            </a:extLst>
          </p:cNvPr>
          <p:cNvSpPr txBox="1"/>
          <p:nvPr/>
        </p:nvSpPr>
        <p:spPr>
          <a:xfrm>
            <a:off x="540335" y="2260295"/>
            <a:ext cx="758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Raw-S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4B9052-2F9C-4371-9BB4-39ED7F64FD48}"/>
              </a:ext>
            </a:extLst>
          </p:cNvPr>
          <p:cNvSpPr txBox="1"/>
          <p:nvPr/>
        </p:nvSpPr>
        <p:spPr>
          <a:xfrm>
            <a:off x="2075930" y="2260294"/>
            <a:ext cx="1649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Raw-S-Mean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D980E0-4119-4C93-8C4E-51C5DB20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29" y="2643798"/>
            <a:ext cx="1609585" cy="16563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65FDCD-B6AB-4F7E-A44C-016D7DA1DE68}"/>
              </a:ext>
            </a:extLst>
          </p:cNvPr>
          <p:cNvSpPr txBox="1"/>
          <p:nvPr/>
        </p:nvSpPr>
        <p:spPr>
          <a:xfrm>
            <a:off x="320017" y="4190980"/>
            <a:ext cx="160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S-dispersion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537849-31E0-4B4C-89DD-016C3436A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624" y="2671639"/>
            <a:ext cx="1766896" cy="160310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04FDA25-87F4-42B3-817C-DEBD5B817ABE}"/>
              </a:ext>
            </a:extLst>
          </p:cNvPr>
          <p:cNvSpPr/>
          <p:nvPr/>
        </p:nvSpPr>
        <p:spPr>
          <a:xfrm>
            <a:off x="2213943" y="4190979"/>
            <a:ext cx="1083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S-volatility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80638-5FDD-41F9-8984-BA6D50750389}"/>
              </a:ext>
            </a:extLst>
          </p:cNvPr>
          <p:cNvSpPr txBox="1"/>
          <p:nvPr/>
        </p:nvSpPr>
        <p:spPr>
          <a:xfrm>
            <a:off x="3890547" y="959193"/>
            <a:ext cx="51548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Basically 4 types of distributions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Raw-S-Mean is right-skewed: there is some data that is relatively too high. May consider a skewed distribution.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S-dispersion is heavily left-skewed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S-volatility is closer to a normal distribution, however there are some outliers which we will discuss on the next slide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Raw-S has fat tails and many extreme values. 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8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286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AutoNum type="arabicPeriod"/>
            </a:pPr>
            <a:r>
              <a:rPr lang="en" sz="32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</a:t>
            </a:r>
            <a:r>
              <a:rPr lang="en-US" altLang="zh-CN" sz="32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Distribution</a:t>
            </a:r>
            <a:endParaRPr sz="32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6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89F922-FDF4-6149-AC1A-F5A95B80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3" y="629301"/>
            <a:ext cx="3756901" cy="3741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EFC0EA-4E97-4FF6-BD57-43AA2F24D631}"/>
              </a:ext>
            </a:extLst>
          </p:cNvPr>
          <p:cNvSpPr txBox="1"/>
          <p:nvPr/>
        </p:nvSpPr>
        <p:spPr>
          <a:xfrm>
            <a:off x="4332100" y="788829"/>
            <a:ext cx="46146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Raw-S, as we saw earlier, has fat tails and a lot of extreme values. 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Raw-S must have high kurtosis, not normally distributed.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As a result, may consider it log-normal or Leptokurtic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6A161F-B87E-438F-AD47-B41306A3E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4" t="982"/>
          <a:stretch/>
        </p:blipFill>
        <p:spPr>
          <a:xfrm>
            <a:off x="5565324" y="2033167"/>
            <a:ext cx="1999171" cy="20755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97D669-7D7D-4B20-8AD7-884A8BF59836}"/>
              </a:ext>
            </a:extLst>
          </p:cNvPr>
          <p:cNvSpPr txBox="1"/>
          <p:nvPr/>
        </p:nvSpPr>
        <p:spPr>
          <a:xfrm>
            <a:off x="5910959" y="4046894"/>
            <a:ext cx="98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Raw-S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7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760CF-72BB-42EE-BB91-188AFE62CB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7" y="959193"/>
            <a:ext cx="5576812" cy="32251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A9AF8-AAF5-4BD8-8D73-368711BFC365}"/>
              </a:ext>
            </a:extLst>
          </p:cNvPr>
          <p:cNvSpPr txBox="1"/>
          <p:nvPr/>
        </p:nvSpPr>
        <p:spPr>
          <a:xfrm>
            <a:off x="6060141" y="959193"/>
            <a:ext cx="2985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Average S-Volume 2015 -2017 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Top 25 Tickers (not shown):</a:t>
            </a:r>
            <a:br>
              <a:rPr lang="en-US" dirty="0"/>
            </a:br>
            <a:r>
              <a:rPr lang="en-US" dirty="0" err="1"/>
              <a:t>XLE</a:t>
            </a:r>
            <a:r>
              <a:rPr lang="en-US" dirty="0"/>
              <a:t>, </a:t>
            </a:r>
            <a:r>
              <a:rPr lang="en-US" dirty="0" err="1"/>
              <a:t>SLV</a:t>
            </a:r>
            <a:r>
              <a:rPr lang="en-US" dirty="0"/>
              <a:t>, </a:t>
            </a:r>
            <a:r>
              <a:rPr lang="en-US" dirty="0" err="1"/>
              <a:t>UWTI</a:t>
            </a:r>
            <a:r>
              <a:rPr lang="en-US" dirty="0"/>
              <a:t>, </a:t>
            </a:r>
            <a:r>
              <a:rPr lang="en-US" dirty="0" err="1"/>
              <a:t>EEM</a:t>
            </a:r>
            <a:r>
              <a:rPr lang="en-US" dirty="0"/>
              <a:t>, USD, </a:t>
            </a:r>
            <a:r>
              <a:rPr lang="en-US" dirty="0" err="1"/>
              <a:t>FXI</a:t>
            </a:r>
            <a:r>
              <a:rPr lang="en-US" dirty="0"/>
              <a:t>, UUP, UNG, DUST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C675F-A5DA-4DBC-8201-64CB4EAE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93" y="1150433"/>
            <a:ext cx="6682613" cy="2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4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9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21C8C-1C78-4F09-AF49-9A47F0DFF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68" y="1150433"/>
            <a:ext cx="6711263" cy="2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0078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University Of Illinois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University Of Illinois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440</Words>
  <Application>Microsoft Office PowerPoint</Application>
  <PresentationFormat>On-screen Show (16:9)</PresentationFormat>
  <Paragraphs>84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Georgia</vt:lpstr>
      <vt:lpstr>Simple Light</vt:lpstr>
      <vt:lpstr>Office Theme</vt:lpstr>
      <vt:lpstr>Office Theme</vt:lpstr>
      <vt:lpstr>SMA &amp;  HULL TRADING  Week 2 </vt:lpstr>
      <vt:lpstr> Data Distribution</vt:lpstr>
      <vt:lpstr>PowerPoint Presentation</vt:lpstr>
      <vt:lpstr>PowerPoint Presentation</vt:lpstr>
      <vt:lpstr>Data Distribution</vt:lpstr>
      <vt:lpstr>Data Distribution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3. S-Score Metrics</vt:lpstr>
      <vt:lpstr>PowerPoint Presentation</vt:lpstr>
      <vt:lpstr>3. Lets zoom in…</vt:lpstr>
      <vt:lpstr>3. S-Delta: Noisy?</vt:lpstr>
      <vt:lpstr>4. Stationarity check </vt:lpstr>
      <vt:lpstr>4.Stationarity check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 &amp;  HULL TRADING  Week 2</dc:title>
  <dc:creator>| Joey |</dc:creator>
  <cp:lastModifiedBy>Joseph Loss</cp:lastModifiedBy>
  <cp:revision>24</cp:revision>
  <dcterms:modified xsi:type="dcterms:W3CDTF">2019-09-20T01:53:07Z</dcterms:modified>
</cp:coreProperties>
</file>